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6405"/>
  </p:normalViewPr>
  <p:slideViewPr>
    <p:cSldViewPr snapToGrid="0" snapToObjects="1">
      <p:cViewPr varScale="1">
        <p:scale>
          <a:sx n="67" d="100"/>
          <a:sy n="67" d="100"/>
        </p:scale>
        <p:origin x="60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72200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6074C8-7F11-9D4D-B101-49042A913C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3466" y="2754087"/>
            <a:ext cx="8229792" cy="2460170"/>
          </a:xfrm>
        </p:spPr>
        <p:txBody>
          <a:bodyPr anchor="b"/>
          <a:lstStyle>
            <a:lvl1pPr algn="ctr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55635E-1B0B-FF46-9BCE-0C944BD167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3465" y="5323170"/>
            <a:ext cx="8229793" cy="1382429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35141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114DEF-3949-7744-8DD1-D71185B5D5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8660" y="365125"/>
            <a:ext cx="11718235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379767-5ABD-F34C-8F79-814A80A9A0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8661" y="1825625"/>
            <a:ext cx="11718235" cy="419135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857616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0A30C6-B321-6143-A08B-85AF799EDF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8357" y="365125"/>
            <a:ext cx="11608903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C07DD3-DA4B-5846-BD6A-62CE469DC0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68357" y="1825625"/>
            <a:ext cx="5751443" cy="41974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0B439A6-3255-AC45-B6AB-3FB4CFCCAD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199" y="1825625"/>
            <a:ext cx="5705061" cy="41974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973459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2B30E10-40D5-4C41-9E02-1CF6CD009D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54FFD7C-F2BB-FD42-9838-2354E06A03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92363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49" r:id="rId2"/>
    <p:sldLayoutId id="2147483650" r:id="rId3"/>
    <p:sldLayoutId id="214748365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A5DDEE"/>
        </a:buClr>
        <a:buFont typeface="Courier New" panose="02070309020205020404" pitchFamily="49" charset="0"/>
        <a:buChar char="o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F47839"/>
        </a:buClr>
        <a:buFont typeface="Courier New" panose="02070309020205020404" pitchFamily="49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2D833"/>
        </a:buClr>
        <a:buFont typeface="Courier New" panose="02070309020205020404" pitchFamily="49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3F97D3"/>
        </a:buClr>
        <a:buFont typeface="Courier New" panose="02070309020205020404" pitchFamily="49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A5DDEE"/>
        </a:buClr>
        <a:buFont typeface="Courier New" panose="02070309020205020404" pitchFamily="49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47811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DEEB03-8380-DA47-BBA6-C12D32F836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3466" y="2316339"/>
            <a:ext cx="8229792" cy="2561696"/>
          </a:xfrm>
        </p:spPr>
        <p:txBody>
          <a:bodyPr/>
          <a:lstStyle/>
          <a:p>
            <a:r>
              <a:rPr lang="en-US" dirty="0"/>
              <a:t>Debug Accelerator &amp; Performance Validator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71A3850-C971-D441-8B6B-1B4905A46C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43465" y="5329302"/>
            <a:ext cx="8229793" cy="1161809"/>
          </a:xfrm>
        </p:spPr>
        <p:txBody>
          <a:bodyPr>
            <a:normAutofit fontScale="70000" lnSpcReduction="20000"/>
          </a:bodyPr>
          <a:lstStyle/>
          <a:p>
            <a:pPr lvl="8"/>
            <a:r>
              <a:rPr lang="en-US" sz="2700" b="1" dirty="0"/>
              <a:t>Samsung Semiconductor India Research</a:t>
            </a:r>
          </a:p>
          <a:p>
            <a:pPr lvl="8"/>
            <a:r>
              <a:rPr lang="en-US" dirty="0"/>
              <a:t>Ratan Deep (ratan.deep@samsung.com)</a:t>
            </a:r>
          </a:p>
          <a:p>
            <a:pPr lvl="8"/>
            <a:r>
              <a:rPr lang="en-US" dirty="0"/>
              <a:t>Harsh Setia (harsh.setia@samsng.com)</a:t>
            </a:r>
          </a:p>
          <a:p>
            <a:pPr lvl="8"/>
            <a:r>
              <a:rPr lang="en-US" dirty="0"/>
              <a:t>Shashank N (shashank.n@samsung.com)</a:t>
            </a:r>
          </a:p>
          <a:p>
            <a:pPr lvl="8"/>
            <a:r>
              <a:rPr lang="en-US" dirty="0"/>
              <a:t>Sudhakar Bansal (s.bansal@samsung.com)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83430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C95D01-25A6-6C4F-820B-9996863D96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8660" y="62872"/>
            <a:ext cx="11718235" cy="1325563"/>
          </a:xfrm>
        </p:spPr>
        <p:txBody>
          <a:bodyPr/>
          <a:lstStyle/>
          <a:p>
            <a:r>
              <a:rPr lang="en-IN" dirty="0"/>
              <a:t>Motivation and Problem Statement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564B45-E345-024F-93A5-9693A579D8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8662" y="1504951"/>
            <a:ext cx="5582064" cy="4512028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en-US" sz="1900" dirty="0"/>
              <a:t>Debugging is always a challenge at SOC level verification: </a:t>
            </a:r>
          </a:p>
          <a:p>
            <a:pPr lvl="1"/>
            <a:r>
              <a:rPr lang="en-US" sz="1700" dirty="0"/>
              <a:t>Difficult to catch corrupted transactions flowing through multiple levels of components</a:t>
            </a:r>
          </a:p>
          <a:p>
            <a:pPr lvl="1"/>
            <a:r>
              <a:rPr lang="en-US" sz="1700" dirty="0"/>
              <a:t>Time Consuming Manual analysis using wave-dump</a:t>
            </a:r>
          </a:p>
          <a:p>
            <a:pPr lvl="1"/>
            <a:r>
              <a:rPr lang="en-US" sz="1700" dirty="0"/>
              <a:t>Big size waveform dump- Slow response from waveform tool</a:t>
            </a:r>
          </a:p>
          <a:p>
            <a:pPr lvl="1"/>
            <a:r>
              <a:rPr lang="en-US" sz="1700" dirty="0"/>
              <a:t>Prone to human error - Manual protocol analysis at each stage</a:t>
            </a:r>
          </a:p>
          <a:p>
            <a:pPr lvl="1"/>
            <a:r>
              <a:rPr lang="en-US" sz="1700" dirty="0"/>
              <a:t>Addition of Monitors can impact simulation performance</a:t>
            </a:r>
          </a:p>
          <a:p>
            <a:pPr lvl="0"/>
            <a:endParaRPr lang="en-US" sz="1900" dirty="0"/>
          </a:p>
          <a:p>
            <a:pPr lvl="0"/>
            <a:r>
              <a:rPr lang="en-US" sz="1900" dirty="0"/>
              <a:t>If unwanted latency at some stage is causing performance degradation</a:t>
            </a:r>
          </a:p>
          <a:p>
            <a:pPr lvl="1"/>
            <a:r>
              <a:rPr lang="en-US" sz="1700" dirty="0"/>
              <a:t>Manual analysis of throughput in any given time window</a:t>
            </a:r>
          </a:p>
          <a:p>
            <a:pPr lvl="1"/>
            <a:r>
              <a:rPr lang="en-US" sz="1700" dirty="0"/>
              <a:t>End to End Performance checks – impacts simulation time</a:t>
            </a:r>
          </a:p>
          <a:p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95F12F32-4F94-6D5F-D25B-477A7D542382}"/>
              </a:ext>
            </a:extLst>
          </p:cNvPr>
          <p:cNvGrpSpPr/>
          <p:nvPr/>
        </p:nvGrpSpPr>
        <p:grpSpPr>
          <a:xfrm>
            <a:off x="5438776" y="1521048"/>
            <a:ext cx="6762750" cy="4753106"/>
            <a:chOff x="686046" y="407165"/>
            <a:chExt cx="10848975" cy="6048375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B122018D-74B1-7A84-EAA8-0D1406CAA73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6046" y="407165"/>
              <a:ext cx="10848975" cy="6048375"/>
            </a:xfrm>
            <a:prstGeom prst="rect">
              <a:avLst/>
            </a:prstGeom>
          </p:spPr>
        </p:pic>
        <p:sp>
          <p:nvSpPr>
            <p:cNvPr id="6" name="Arrow: Right 5">
              <a:extLst>
                <a:ext uri="{FF2B5EF4-FFF2-40B4-BE49-F238E27FC236}">
                  <a16:creationId xmlns:a16="http://schemas.microsoft.com/office/drawing/2014/main" id="{5A50736F-C2B4-9FF4-04BD-7A35EE5009DC}"/>
                </a:ext>
              </a:extLst>
            </p:cNvPr>
            <p:cNvSpPr/>
            <p:nvPr/>
          </p:nvSpPr>
          <p:spPr>
            <a:xfrm rot="16200000">
              <a:off x="6688321" y="3351228"/>
              <a:ext cx="1074651" cy="160252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7" name="Arrow: Right 6">
              <a:extLst>
                <a:ext uri="{FF2B5EF4-FFF2-40B4-BE49-F238E27FC236}">
                  <a16:creationId xmlns:a16="http://schemas.microsoft.com/office/drawing/2014/main" id="{0B840635-4CC6-D70F-1384-EEEDF2E7DB58}"/>
                </a:ext>
              </a:extLst>
            </p:cNvPr>
            <p:cNvSpPr/>
            <p:nvPr/>
          </p:nvSpPr>
          <p:spPr>
            <a:xfrm rot="10800000">
              <a:off x="6095999" y="2894027"/>
              <a:ext cx="928543" cy="124119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8" name="Arrow: Right 7">
              <a:extLst>
                <a:ext uri="{FF2B5EF4-FFF2-40B4-BE49-F238E27FC236}">
                  <a16:creationId xmlns:a16="http://schemas.microsoft.com/office/drawing/2014/main" id="{7E722BED-1798-6057-0F29-CB3F9E5CA23E}"/>
                </a:ext>
              </a:extLst>
            </p:cNvPr>
            <p:cNvSpPr/>
            <p:nvPr/>
          </p:nvSpPr>
          <p:spPr>
            <a:xfrm rot="16200000">
              <a:off x="5729928" y="2047187"/>
              <a:ext cx="829559" cy="166539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9" name="Arrow: Right 8">
              <a:extLst>
                <a:ext uri="{FF2B5EF4-FFF2-40B4-BE49-F238E27FC236}">
                  <a16:creationId xmlns:a16="http://schemas.microsoft.com/office/drawing/2014/main" id="{AA769DC0-B1B4-A2E6-0CEF-85A1DD9FDC73}"/>
                </a:ext>
              </a:extLst>
            </p:cNvPr>
            <p:cNvSpPr/>
            <p:nvPr/>
          </p:nvSpPr>
          <p:spPr>
            <a:xfrm rot="16200000">
              <a:off x="4887009" y="1130429"/>
              <a:ext cx="428918" cy="131973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0" name="Arrow: Right 9">
              <a:extLst>
                <a:ext uri="{FF2B5EF4-FFF2-40B4-BE49-F238E27FC236}">
                  <a16:creationId xmlns:a16="http://schemas.microsoft.com/office/drawing/2014/main" id="{32AD68F6-8F6B-0550-756F-059D5A12ACFD}"/>
                </a:ext>
              </a:extLst>
            </p:cNvPr>
            <p:cNvSpPr/>
            <p:nvPr/>
          </p:nvSpPr>
          <p:spPr>
            <a:xfrm rot="10800000">
              <a:off x="5035481" y="1715677"/>
              <a:ext cx="928544" cy="190106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BB0C99D0-4650-5D93-89B5-7A370B72D058}"/>
                </a:ext>
              </a:extLst>
            </p:cNvPr>
            <p:cNvSpPr txBox="1"/>
            <p:nvPr/>
          </p:nvSpPr>
          <p:spPr>
            <a:xfrm>
              <a:off x="6816040" y="4213782"/>
              <a:ext cx="593431" cy="564983"/>
            </a:xfrm>
            <a:prstGeom prst="rect">
              <a:avLst/>
            </a:prstGeom>
            <a:gradFill flip="none" rotWithShape="1">
              <a:gsLst>
                <a:gs pos="0">
                  <a:srgbClr val="4472C4">
                    <a:tint val="66000"/>
                    <a:satMod val="160000"/>
                  </a:srgbClr>
                </a:gs>
                <a:gs pos="50000">
                  <a:srgbClr val="4472C4">
                    <a:tint val="44500"/>
                    <a:satMod val="160000"/>
                  </a:srgbClr>
                </a:gs>
                <a:gs pos="100000">
                  <a:srgbClr val="4472C4">
                    <a:tint val="23500"/>
                    <a:satMod val="160000"/>
                  </a:srgbClr>
                </a:gs>
              </a:gsLst>
              <a:lin ang="2700000" scaled="1"/>
              <a:tileRect/>
            </a:gradFill>
          </p:spPr>
          <p:txBody>
            <a:bodyPr wrap="square" rtlCol="0">
              <a:spAutoFit/>
            </a:bodyPr>
            <a:lstStyle/>
            <a:p>
              <a:r>
                <a:rPr lang="en-IN" sz="800" dirty="0"/>
                <a:t>Master</a:t>
              </a:r>
              <a:endParaRPr lang="en-IN" sz="1100" dirty="0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C53B64E6-2A81-BFB6-6D7E-9B1FA9A34E21}"/>
                </a:ext>
              </a:extLst>
            </p:cNvPr>
            <p:cNvSpPr/>
            <p:nvPr/>
          </p:nvSpPr>
          <p:spPr>
            <a:xfrm>
              <a:off x="6234263" y="410933"/>
              <a:ext cx="1181495" cy="518475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IN" sz="700" b="1" dirty="0"/>
                <a:t>Corrupted Stage</a:t>
              </a:r>
            </a:p>
          </p:txBody>
        </p:sp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522E24EB-0AC4-B8BE-9FE8-236CA24EB86F}"/>
                </a:ext>
              </a:extLst>
            </p:cNvPr>
            <p:cNvCxnSpPr/>
            <p:nvPr/>
          </p:nvCxnSpPr>
          <p:spPr>
            <a:xfrm flipV="1">
              <a:off x="5964025" y="981956"/>
              <a:ext cx="596245" cy="648881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Lightning Bolt 13">
              <a:extLst>
                <a:ext uri="{FF2B5EF4-FFF2-40B4-BE49-F238E27FC236}">
                  <a16:creationId xmlns:a16="http://schemas.microsoft.com/office/drawing/2014/main" id="{54B5FCCF-F6AD-6DF9-6C7E-6B2FDD7BBED2}"/>
                </a:ext>
              </a:extLst>
            </p:cNvPr>
            <p:cNvSpPr/>
            <p:nvPr/>
          </p:nvSpPr>
          <p:spPr>
            <a:xfrm>
              <a:off x="5784918" y="1451728"/>
              <a:ext cx="263952" cy="263952"/>
            </a:xfrm>
            <a:prstGeom prst="lightningBol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/>
            </a:p>
          </p:txBody>
        </p:sp>
      </p:grpSp>
    </p:spTree>
    <p:extLst>
      <p:ext uri="{BB962C8B-B14F-4D97-AF65-F5344CB8AC3E}">
        <p14:creationId xmlns:p14="http://schemas.microsoft.com/office/powerpoint/2010/main" val="11764757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219810-325F-864E-8513-DF49A10F36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8357" y="55924"/>
            <a:ext cx="11608903" cy="1325563"/>
          </a:xfrm>
        </p:spPr>
        <p:txBody>
          <a:bodyPr/>
          <a:lstStyle/>
          <a:p>
            <a:r>
              <a:rPr lang="en-IN" dirty="0"/>
              <a:t>Main Idea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CAFABC-5F63-3646-852D-15348FE6DAF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90392" y="1412703"/>
            <a:ext cx="8356327" cy="4749972"/>
          </a:xfrm>
        </p:spPr>
        <p:txBody>
          <a:bodyPr>
            <a:normAutofit lnSpcReduction="10000"/>
          </a:bodyPr>
          <a:lstStyle/>
          <a:p>
            <a:pPr>
              <a:lnSpc>
                <a:spcPct val="100000"/>
              </a:lnSpc>
            </a:pPr>
            <a:r>
              <a:rPr lang="en-IN" sz="1800" dirty="0">
                <a:cs typeface="Arial" panose="020B0604020202020204" pitchFamily="34" charset="0"/>
              </a:rPr>
              <a:t>Augment debugging by having a time accurate transaction list [as in-hand guide] by using wave dump [</a:t>
            </a:r>
            <a:r>
              <a:rPr lang="en-IN" sz="1800" i="1" dirty="0">
                <a:solidFill>
                  <a:srgbClr val="00B050"/>
                </a:solidFill>
                <a:cs typeface="Arial" panose="020B0604020202020204" pitchFamily="34" charset="0"/>
              </a:rPr>
              <a:t>without any manual effort</a:t>
            </a:r>
            <a:r>
              <a:rPr lang="en-IN" sz="1800" dirty="0">
                <a:cs typeface="Arial" panose="020B0604020202020204" pitchFamily="34" charset="0"/>
              </a:rPr>
              <a:t>]</a:t>
            </a:r>
          </a:p>
          <a:p>
            <a:pPr lvl="1">
              <a:lnSpc>
                <a:spcPct val="100000"/>
              </a:lnSpc>
            </a:pPr>
            <a:r>
              <a:rPr lang="en-IN" sz="1600" dirty="0">
                <a:cs typeface="Arial" panose="020B0604020202020204" pitchFamily="34" charset="0"/>
              </a:rPr>
              <a:t>Saves a lot of time in mapping transaction trace</a:t>
            </a:r>
          </a:p>
          <a:p>
            <a:pPr lvl="1">
              <a:lnSpc>
                <a:spcPct val="100000"/>
              </a:lnSpc>
            </a:pPr>
            <a:r>
              <a:rPr lang="en-IN" sz="1600" dirty="0">
                <a:cs typeface="Arial" panose="020B0604020202020204" pitchFamily="34" charset="0"/>
              </a:rPr>
              <a:t>Identification of corruption becomes very easy and fast </a:t>
            </a:r>
          </a:p>
          <a:p>
            <a:pPr lvl="1">
              <a:lnSpc>
                <a:spcPct val="100000"/>
              </a:lnSpc>
            </a:pPr>
            <a:r>
              <a:rPr lang="en-IN" sz="1600" dirty="0">
                <a:cs typeface="Arial" panose="020B0604020202020204" pitchFamily="34" charset="0"/>
              </a:rPr>
              <a:t>Does not require re-simulation with additional components</a:t>
            </a:r>
          </a:p>
          <a:p>
            <a:pPr marL="457200" lvl="1" indent="0">
              <a:lnSpc>
                <a:spcPct val="100000"/>
              </a:lnSpc>
              <a:buNone/>
            </a:pPr>
            <a:endParaRPr lang="en-IN" sz="1600" dirty="0"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</a:pPr>
            <a:r>
              <a:rPr lang="en-IN" sz="1800" dirty="0">
                <a:cs typeface="Arial" panose="020B0604020202020204" pitchFamily="34" charset="0"/>
              </a:rPr>
              <a:t>Debug process using DAT [Debug Accelerator Tool]:</a:t>
            </a:r>
          </a:p>
          <a:p>
            <a:pPr lvl="1">
              <a:lnSpc>
                <a:spcPct val="100000"/>
              </a:lnSpc>
            </a:pPr>
            <a:r>
              <a:rPr lang="en-IN" sz="1600" dirty="0">
                <a:cs typeface="Arial" panose="020B0604020202020204" pitchFamily="34" charset="0"/>
              </a:rPr>
              <a:t>Wave dump is created</a:t>
            </a:r>
          </a:p>
          <a:p>
            <a:pPr lvl="1">
              <a:lnSpc>
                <a:spcPct val="100000"/>
              </a:lnSpc>
            </a:pPr>
            <a:r>
              <a:rPr lang="en-IN" sz="1600" dirty="0">
                <a:cs typeface="Arial" panose="020B0604020202020204" pitchFamily="34" charset="0"/>
              </a:rPr>
              <a:t>Signal list is fed to tool</a:t>
            </a:r>
          </a:p>
          <a:p>
            <a:pPr lvl="1">
              <a:lnSpc>
                <a:spcPct val="100000"/>
              </a:lnSpc>
            </a:pPr>
            <a:r>
              <a:rPr lang="en-IN" sz="1600" dirty="0">
                <a:cs typeface="Arial" panose="020B0604020202020204" pitchFamily="34" charset="0"/>
              </a:rPr>
              <a:t>Desired time window is provided</a:t>
            </a:r>
          </a:p>
          <a:p>
            <a:pPr lvl="1">
              <a:lnSpc>
                <a:spcPct val="100000"/>
              </a:lnSpc>
            </a:pPr>
            <a:r>
              <a:rPr lang="en-IN" sz="1600" dirty="0">
                <a:cs typeface="Arial" panose="020B0604020202020204" pitchFamily="34" charset="0"/>
              </a:rPr>
              <a:t>Tool provides complete transaction list in </a:t>
            </a:r>
            <a:r>
              <a:rPr lang="en-IN" sz="1600" dirty="0" err="1">
                <a:cs typeface="Arial" panose="020B0604020202020204" pitchFamily="34" charset="0"/>
              </a:rPr>
              <a:t>xls</a:t>
            </a:r>
            <a:r>
              <a:rPr lang="en-IN" sz="1600" dirty="0">
                <a:cs typeface="Arial" panose="020B0604020202020204" pitchFamily="34" charset="0"/>
              </a:rPr>
              <a:t> format</a:t>
            </a:r>
          </a:p>
          <a:p>
            <a:pPr marL="457200" lvl="1" indent="0">
              <a:lnSpc>
                <a:spcPct val="100000"/>
              </a:lnSpc>
              <a:buNone/>
            </a:pPr>
            <a:endParaRPr lang="en-IN" sz="1600" dirty="0">
              <a:cs typeface="Arial" panose="020B0604020202020204" pitchFamily="34" charset="0"/>
            </a:endParaRPr>
          </a:p>
          <a:p>
            <a:r>
              <a:rPr lang="en-IN" sz="1800" dirty="0">
                <a:cs typeface="Arial" panose="020B0604020202020204" pitchFamily="34" charset="0"/>
              </a:rPr>
              <a:t>Performance Validation</a:t>
            </a:r>
          </a:p>
          <a:p>
            <a:pPr lvl="1"/>
            <a:r>
              <a:rPr lang="en-IN" sz="1600" dirty="0">
                <a:cs typeface="Arial" panose="020B0604020202020204" pitchFamily="34" charset="0"/>
              </a:rPr>
              <a:t>Throughput visualisation in a given time window</a:t>
            </a:r>
          </a:p>
          <a:p>
            <a:pPr lvl="1"/>
            <a:r>
              <a:rPr lang="en-IN" sz="1600" dirty="0">
                <a:cs typeface="Arial" panose="020B0604020202020204" pitchFamily="34" charset="0"/>
              </a:rPr>
              <a:t>Latency calculation w.r.t protocol channels</a:t>
            </a:r>
          </a:p>
          <a:p>
            <a:pPr lvl="1"/>
            <a:r>
              <a:rPr lang="en-IN" sz="1600" dirty="0">
                <a:cs typeface="Arial" panose="020B0604020202020204" pitchFamily="34" charset="0"/>
              </a:rPr>
              <a:t>Identification of stage causing unwanted delay</a:t>
            </a: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BBFBF28B-1491-2DAF-1308-B0768625C9C2}"/>
              </a:ext>
            </a:extLst>
          </p:cNvPr>
          <p:cNvGrpSpPr/>
          <p:nvPr/>
        </p:nvGrpSpPr>
        <p:grpSpPr>
          <a:xfrm>
            <a:off x="8845297" y="1690688"/>
            <a:ext cx="2685589" cy="4011559"/>
            <a:chOff x="7566561" y="530955"/>
            <a:chExt cx="3726870" cy="5574875"/>
          </a:xfrm>
        </p:grpSpPr>
        <p:sp>
          <p:nvSpPr>
            <p:cNvPr id="17" name="Rounded Rectangle 7">
              <a:extLst>
                <a:ext uri="{FF2B5EF4-FFF2-40B4-BE49-F238E27FC236}">
                  <a16:creationId xmlns:a16="http://schemas.microsoft.com/office/drawing/2014/main" id="{6120EF03-832B-B4B4-3C76-1AB04C278BF5}"/>
                </a:ext>
              </a:extLst>
            </p:cNvPr>
            <p:cNvSpPr/>
            <p:nvPr/>
          </p:nvSpPr>
          <p:spPr>
            <a:xfrm>
              <a:off x="7766463" y="2191310"/>
              <a:ext cx="1092530" cy="771896"/>
            </a:xfrm>
            <a:prstGeom prst="roundRect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/>
                <a:t>Wave Dump</a:t>
              </a:r>
            </a:p>
          </p:txBody>
        </p:sp>
        <p:sp>
          <p:nvSpPr>
            <p:cNvPr id="18" name="Rounded Rectangle 8">
              <a:extLst>
                <a:ext uri="{FF2B5EF4-FFF2-40B4-BE49-F238E27FC236}">
                  <a16:creationId xmlns:a16="http://schemas.microsoft.com/office/drawing/2014/main" id="{31427DE4-F9D9-F06F-14CF-3BF059BAD167}"/>
                </a:ext>
              </a:extLst>
            </p:cNvPr>
            <p:cNvSpPr/>
            <p:nvPr/>
          </p:nvSpPr>
          <p:spPr>
            <a:xfrm>
              <a:off x="9755576" y="2209951"/>
              <a:ext cx="1537855" cy="771896"/>
            </a:xfrm>
            <a:prstGeom prst="roundRect">
              <a:avLst/>
            </a:prstGeom>
            <a:solidFill>
              <a:schemeClr val="accent5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/>
                <a:t>Signal List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80D28D95-A7F1-5DED-70FC-1736855CA938}"/>
                </a:ext>
              </a:extLst>
            </p:cNvPr>
            <p:cNvSpPr txBox="1"/>
            <p:nvPr/>
          </p:nvSpPr>
          <p:spPr>
            <a:xfrm>
              <a:off x="9334004" y="3732765"/>
              <a:ext cx="8550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Tool</a:t>
              </a:r>
            </a:p>
          </p:txBody>
        </p:sp>
        <p:sp>
          <p:nvSpPr>
            <p:cNvPr id="20" name="Bent Arrow 10">
              <a:extLst>
                <a:ext uri="{FF2B5EF4-FFF2-40B4-BE49-F238E27FC236}">
                  <a16:creationId xmlns:a16="http://schemas.microsoft.com/office/drawing/2014/main" id="{D03492AD-AFE7-9959-C45D-50352389E941}"/>
                </a:ext>
              </a:extLst>
            </p:cNvPr>
            <p:cNvSpPr/>
            <p:nvPr/>
          </p:nvSpPr>
          <p:spPr>
            <a:xfrm flipV="1">
              <a:off x="8260676" y="2938927"/>
              <a:ext cx="372685" cy="1242671"/>
            </a:xfrm>
            <a:prstGeom prst="bentArrow">
              <a:avLst>
                <a:gd name="adj1" fmla="val 25000"/>
                <a:gd name="adj2" fmla="val 25000"/>
                <a:gd name="adj3" fmla="val 25000"/>
                <a:gd name="adj4" fmla="val 30617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1" name="Bent Arrow 11">
              <a:extLst>
                <a:ext uri="{FF2B5EF4-FFF2-40B4-BE49-F238E27FC236}">
                  <a16:creationId xmlns:a16="http://schemas.microsoft.com/office/drawing/2014/main" id="{1C5B61D2-6702-995D-3EBF-6568A44A677A}"/>
                </a:ext>
              </a:extLst>
            </p:cNvPr>
            <p:cNvSpPr/>
            <p:nvPr/>
          </p:nvSpPr>
          <p:spPr>
            <a:xfrm flipH="1" flipV="1">
              <a:off x="10097455" y="2960867"/>
              <a:ext cx="483453" cy="1242671"/>
            </a:xfrm>
            <a:prstGeom prst="bentArrow">
              <a:avLst>
                <a:gd name="adj1" fmla="val 25000"/>
                <a:gd name="adj2" fmla="val 25000"/>
                <a:gd name="adj3" fmla="val 25000"/>
                <a:gd name="adj4" fmla="val 30617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2" name="Down Arrow 12">
              <a:extLst>
                <a:ext uri="{FF2B5EF4-FFF2-40B4-BE49-F238E27FC236}">
                  <a16:creationId xmlns:a16="http://schemas.microsoft.com/office/drawing/2014/main" id="{042DB378-DEB8-B401-3260-D76F4708FB1E}"/>
                </a:ext>
              </a:extLst>
            </p:cNvPr>
            <p:cNvSpPr/>
            <p:nvPr/>
          </p:nvSpPr>
          <p:spPr>
            <a:xfrm>
              <a:off x="9334004" y="4766035"/>
              <a:ext cx="190006" cy="715417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ounded Rectangle 13">
              <a:extLst>
                <a:ext uri="{FF2B5EF4-FFF2-40B4-BE49-F238E27FC236}">
                  <a16:creationId xmlns:a16="http://schemas.microsoft.com/office/drawing/2014/main" id="{3F84D3DF-A9E0-6351-CEAF-A8F4304714CD}"/>
                </a:ext>
              </a:extLst>
            </p:cNvPr>
            <p:cNvSpPr/>
            <p:nvPr/>
          </p:nvSpPr>
          <p:spPr>
            <a:xfrm>
              <a:off x="8447018" y="530955"/>
              <a:ext cx="1708068" cy="688769"/>
            </a:xfrm>
            <a:prstGeom prst="round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dirty="0"/>
                <a:t>Tool Configurations</a:t>
              </a:r>
            </a:p>
          </p:txBody>
        </p:sp>
        <p:sp>
          <p:nvSpPr>
            <p:cNvPr id="24" name="Down Arrow 14">
              <a:extLst>
                <a:ext uri="{FF2B5EF4-FFF2-40B4-BE49-F238E27FC236}">
                  <a16:creationId xmlns:a16="http://schemas.microsoft.com/office/drawing/2014/main" id="{6AA345AB-A8C6-2D55-441C-CED313D5F029}"/>
                </a:ext>
              </a:extLst>
            </p:cNvPr>
            <p:cNvSpPr/>
            <p:nvPr/>
          </p:nvSpPr>
          <p:spPr>
            <a:xfrm>
              <a:off x="9179625" y="1234660"/>
              <a:ext cx="308757" cy="2345706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2C45C83A-6182-8BDB-A603-37ACF609B6D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70966" y="3557689"/>
              <a:ext cx="1363680" cy="1357283"/>
            </a:xfrm>
            <a:prstGeom prst="rect">
              <a:avLst/>
            </a:prstGeom>
          </p:spPr>
        </p:pic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C8A6F076-737D-5D6D-E5D3-ECA90C83BDD9}"/>
                </a:ext>
              </a:extLst>
            </p:cNvPr>
            <p:cNvSpPr txBox="1"/>
            <p:nvPr/>
          </p:nvSpPr>
          <p:spPr>
            <a:xfrm>
              <a:off x="7566561" y="4186336"/>
              <a:ext cx="159274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b="1" dirty="0">
                  <a:solidFill>
                    <a:schemeClr val="bg1"/>
                  </a:solidFill>
                </a:rPr>
                <a:t>TOOL</a:t>
              </a:r>
            </a:p>
          </p:txBody>
        </p:sp>
        <p:sp>
          <p:nvSpPr>
            <p:cNvPr id="27" name="Rounded Rectangle 17">
              <a:extLst>
                <a:ext uri="{FF2B5EF4-FFF2-40B4-BE49-F238E27FC236}">
                  <a16:creationId xmlns:a16="http://schemas.microsoft.com/office/drawing/2014/main" id="{F02264E6-92AB-8017-5ADB-8EC24898D79F}"/>
                </a:ext>
              </a:extLst>
            </p:cNvPr>
            <p:cNvSpPr/>
            <p:nvPr/>
          </p:nvSpPr>
          <p:spPr>
            <a:xfrm>
              <a:off x="8670966" y="5496230"/>
              <a:ext cx="1545769" cy="609600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.</a:t>
              </a:r>
              <a:r>
                <a:rPr lang="en-US" dirty="0" err="1"/>
                <a:t>xls</a:t>
              </a:r>
              <a:r>
                <a:rPr lang="en-US" dirty="0"/>
                <a:t> file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940754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02C4F1-2D71-43A5-95F5-8148A31043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8357" y="110302"/>
            <a:ext cx="11608903" cy="1325563"/>
          </a:xfrm>
        </p:spPr>
        <p:txBody>
          <a:bodyPr/>
          <a:lstStyle/>
          <a:p>
            <a:r>
              <a:rPr lang="en-US" dirty="0"/>
              <a:t>Tool Realization [For AXI Protocol]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3E55AC36-88CC-EF0C-2A52-29C3097A0D26}"/>
              </a:ext>
            </a:extLst>
          </p:cNvPr>
          <p:cNvGrpSpPr/>
          <p:nvPr/>
        </p:nvGrpSpPr>
        <p:grpSpPr>
          <a:xfrm>
            <a:off x="1185132" y="1489216"/>
            <a:ext cx="8594136" cy="4611841"/>
            <a:chOff x="907737" y="102519"/>
            <a:chExt cx="10980153" cy="6704970"/>
          </a:xfrm>
        </p:grpSpPr>
        <p:sp>
          <p:nvSpPr>
            <p:cNvPr id="6" name="Rounded Rectangle 4">
              <a:extLst>
                <a:ext uri="{FF2B5EF4-FFF2-40B4-BE49-F238E27FC236}">
                  <a16:creationId xmlns:a16="http://schemas.microsoft.com/office/drawing/2014/main" id="{27BDC935-B5BB-305E-8170-D9940D54B046}"/>
                </a:ext>
              </a:extLst>
            </p:cNvPr>
            <p:cNvSpPr/>
            <p:nvPr/>
          </p:nvSpPr>
          <p:spPr>
            <a:xfrm>
              <a:off x="5828955" y="375616"/>
              <a:ext cx="2099256" cy="589692"/>
            </a:xfrm>
            <a:prstGeom prst="roundRect">
              <a:avLst>
                <a:gd name="adj" fmla="val 20695"/>
              </a:avLst>
            </a:prstGeom>
            <a:solidFill>
              <a:schemeClr val="accent1">
                <a:lumMod val="75000"/>
              </a:schemeClr>
            </a:solidFill>
            <a:ln w="15875" cap="flat" cmpd="sng" algn="ctr">
              <a:solidFill>
                <a:srgbClr val="DDC855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w Cen MT" panose="020B0602020104020603"/>
                </a:rPr>
                <a:t>.</a:t>
              </a:r>
              <a:r>
                <a:rPr kumimoji="0" lang="en-US" i="0" u="none" strike="noStrike" kern="0" cap="none" spc="0" normalizeH="0" baseline="0" noProof="0" dirty="0" err="1">
                  <a:ln>
                    <a:noFill/>
                  </a:ln>
                  <a:effectLst/>
                  <a:uLnTx/>
                  <a:uFillTx/>
                  <a:latin typeface="Tw Cen MT" panose="020B0602020104020603"/>
                </a:rPr>
                <a:t>fsdb</a:t>
              </a:r>
              <a:r>
                <a:rPr kumimoji="0" lang="en-US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w Cen MT" panose="020B0602020104020603"/>
                </a:rPr>
                <a:t> file</a:t>
              </a:r>
            </a:p>
          </p:txBody>
        </p:sp>
        <p:sp>
          <p:nvSpPr>
            <p:cNvPr id="7" name="Rounded Rectangle 5">
              <a:extLst>
                <a:ext uri="{FF2B5EF4-FFF2-40B4-BE49-F238E27FC236}">
                  <a16:creationId xmlns:a16="http://schemas.microsoft.com/office/drawing/2014/main" id="{02F34688-40C5-A7A3-A763-0E40EB5A03DD}"/>
                </a:ext>
              </a:extLst>
            </p:cNvPr>
            <p:cNvSpPr/>
            <p:nvPr/>
          </p:nvSpPr>
          <p:spPr>
            <a:xfrm>
              <a:off x="5828349" y="1350838"/>
              <a:ext cx="2159243" cy="875242"/>
            </a:xfrm>
            <a:prstGeom prst="roundRect">
              <a:avLst/>
            </a:prstGeom>
            <a:solidFill>
              <a:schemeClr val="bg2">
                <a:lumMod val="75000"/>
              </a:schemeClr>
            </a:solidFill>
            <a:ln w="15875" cap="flat" cmpd="sng" algn="ctr">
              <a:solidFill>
                <a:srgbClr val="54BCDF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w Cen MT" panose="020B0602020104020603"/>
                  <a:ea typeface="+mn-ea"/>
                  <a:cs typeface="+mn-cs"/>
                </a:rPr>
                <a:t>VCD</a:t>
              </a:r>
              <a:r>
                <a:rPr kumimoji="0" lang="en-US" sz="1600" i="0" u="none" strike="noStrike" kern="0" cap="none" spc="0" normalizeH="0" noProof="0" dirty="0">
                  <a:ln>
                    <a:noFill/>
                  </a:ln>
                  <a:effectLst/>
                  <a:uLnTx/>
                  <a:uFillTx/>
                  <a:latin typeface="Tw Cen MT" panose="020B0602020104020603"/>
                  <a:ea typeface="+mn-ea"/>
                  <a:cs typeface="+mn-cs"/>
                </a:rPr>
                <a:t> conversion</a:t>
              </a:r>
            </a:p>
          </p:txBody>
        </p:sp>
        <p:sp>
          <p:nvSpPr>
            <p:cNvPr id="8" name="Down Arrow 6">
              <a:extLst>
                <a:ext uri="{FF2B5EF4-FFF2-40B4-BE49-F238E27FC236}">
                  <a16:creationId xmlns:a16="http://schemas.microsoft.com/office/drawing/2014/main" id="{E554A641-E1D6-92D9-2B32-44011D92CBA2}"/>
                </a:ext>
              </a:extLst>
            </p:cNvPr>
            <p:cNvSpPr/>
            <p:nvPr/>
          </p:nvSpPr>
          <p:spPr>
            <a:xfrm>
              <a:off x="6783981" y="1014507"/>
              <a:ext cx="218592" cy="287132"/>
            </a:xfrm>
            <a:prstGeom prst="downArrow">
              <a:avLst/>
            </a:prstGeom>
            <a:solidFill>
              <a:srgbClr val="4FD093"/>
            </a:solidFill>
            <a:ln w="15875" cap="flat" cmpd="sng" algn="ctr">
              <a:solidFill>
                <a:srgbClr val="4FD093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Tw Cen MT" panose="020B0602020104020603"/>
                <a:ea typeface="+mn-ea"/>
                <a:cs typeface="+mn-cs"/>
              </a:endParaRPr>
            </a:p>
          </p:txBody>
        </p:sp>
        <p:sp>
          <p:nvSpPr>
            <p:cNvPr id="9" name="Bent Arrow 7">
              <a:extLst>
                <a:ext uri="{FF2B5EF4-FFF2-40B4-BE49-F238E27FC236}">
                  <a16:creationId xmlns:a16="http://schemas.microsoft.com/office/drawing/2014/main" id="{B75CD4D9-69DD-919B-CCD3-95DAC7AD97DD}"/>
                </a:ext>
              </a:extLst>
            </p:cNvPr>
            <p:cNvSpPr/>
            <p:nvPr/>
          </p:nvSpPr>
          <p:spPr>
            <a:xfrm flipV="1">
              <a:off x="3998409" y="2931721"/>
              <a:ext cx="1788171" cy="1119722"/>
            </a:xfrm>
            <a:prstGeom prst="bentArrow">
              <a:avLst>
                <a:gd name="adj1" fmla="val 5241"/>
                <a:gd name="adj2" fmla="val 4766"/>
                <a:gd name="adj3" fmla="val 25000"/>
                <a:gd name="adj4" fmla="val 21058"/>
              </a:avLst>
            </a:prstGeom>
            <a:solidFill>
              <a:srgbClr val="4FD093"/>
            </a:solidFill>
            <a:ln w="15875" cap="flat" cmpd="sng" algn="ctr">
              <a:solidFill>
                <a:srgbClr val="4FD093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Tw Cen MT" panose="020B0602020104020603"/>
                <a:ea typeface="+mn-ea"/>
                <a:cs typeface="+mn-cs"/>
              </a:endParaRPr>
            </a:p>
          </p:txBody>
        </p:sp>
        <p:sp>
          <p:nvSpPr>
            <p:cNvPr id="10" name="Rounded Rectangle 8">
              <a:extLst>
                <a:ext uri="{FF2B5EF4-FFF2-40B4-BE49-F238E27FC236}">
                  <a16:creationId xmlns:a16="http://schemas.microsoft.com/office/drawing/2014/main" id="{AF4FFE94-6242-827F-BA6C-C949DD2D8636}"/>
                </a:ext>
              </a:extLst>
            </p:cNvPr>
            <p:cNvSpPr/>
            <p:nvPr/>
          </p:nvSpPr>
          <p:spPr>
            <a:xfrm>
              <a:off x="6507701" y="2407913"/>
              <a:ext cx="882862" cy="817413"/>
            </a:xfrm>
            <a:prstGeom prst="roundRect">
              <a:avLst>
                <a:gd name="adj" fmla="val 38204"/>
              </a:avLst>
            </a:prstGeom>
            <a:solidFill>
              <a:srgbClr val="E78045">
                <a:lumMod val="75000"/>
              </a:srgbClr>
            </a:solidFill>
            <a:ln w="158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w Cen MT" panose="020B0602020104020603"/>
                </a:rPr>
                <a:t>.</a:t>
              </a:r>
              <a:r>
                <a:rPr kumimoji="0" lang="en-US" sz="160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w Cen MT" panose="020B0602020104020603"/>
                </a:rPr>
                <a:t>vcd  file</a:t>
              </a:r>
            </a:p>
          </p:txBody>
        </p:sp>
        <p:sp>
          <p:nvSpPr>
            <p:cNvPr id="11" name="Rounded Rectangle 9">
              <a:extLst>
                <a:ext uri="{FF2B5EF4-FFF2-40B4-BE49-F238E27FC236}">
                  <a16:creationId xmlns:a16="http://schemas.microsoft.com/office/drawing/2014/main" id="{945E8C2C-4A11-5A64-CE41-8DF69A802FF1}"/>
                </a:ext>
              </a:extLst>
            </p:cNvPr>
            <p:cNvSpPr/>
            <p:nvPr/>
          </p:nvSpPr>
          <p:spPr>
            <a:xfrm>
              <a:off x="3024378" y="2386994"/>
              <a:ext cx="2099256" cy="589692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 w="15875" cap="flat" cmpd="sng" algn="ctr">
              <a:solidFill>
                <a:srgbClr val="DDC855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w Cen MT" panose="020B0602020104020603"/>
                </a:rPr>
                <a:t>.</a:t>
              </a:r>
              <a:r>
                <a:rPr kumimoji="0" lang="en-US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w Cen MT" panose="020B0602020104020603"/>
                </a:rPr>
                <a:t>rc file</a:t>
              </a:r>
            </a:p>
          </p:txBody>
        </p:sp>
        <p:sp>
          <p:nvSpPr>
            <p:cNvPr id="12" name="Rounded Rectangle 10">
              <a:extLst>
                <a:ext uri="{FF2B5EF4-FFF2-40B4-BE49-F238E27FC236}">
                  <a16:creationId xmlns:a16="http://schemas.microsoft.com/office/drawing/2014/main" id="{F044ABA9-2428-1F8E-79A6-7100ACC3F1E2}"/>
                </a:ext>
              </a:extLst>
            </p:cNvPr>
            <p:cNvSpPr/>
            <p:nvPr/>
          </p:nvSpPr>
          <p:spPr>
            <a:xfrm>
              <a:off x="5766130" y="3417084"/>
              <a:ext cx="2239906" cy="1712782"/>
            </a:xfrm>
            <a:prstGeom prst="round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w Cen MT" panose="020B0602020104020603"/>
                  <a:ea typeface="+mn-ea"/>
                  <a:cs typeface="+mn-cs"/>
                </a:rPr>
                <a:t>TB Automation</a:t>
              </a:r>
            </a:p>
          </p:txBody>
        </p:sp>
        <p:sp>
          <p:nvSpPr>
            <p:cNvPr id="13" name="Right Arrow 11">
              <a:extLst>
                <a:ext uri="{FF2B5EF4-FFF2-40B4-BE49-F238E27FC236}">
                  <a16:creationId xmlns:a16="http://schemas.microsoft.com/office/drawing/2014/main" id="{6224D7FB-F301-7591-C4CF-A8E8703D6833}"/>
                </a:ext>
              </a:extLst>
            </p:cNvPr>
            <p:cNvSpPr/>
            <p:nvPr/>
          </p:nvSpPr>
          <p:spPr>
            <a:xfrm>
              <a:off x="8006036" y="4051442"/>
              <a:ext cx="1379309" cy="249401"/>
            </a:xfrm>
            <a:prstGeom prst="rightArrow">
              <a:avLst/>
            </a:prstGeom>
            <a:solidFill>
              <a:srgbClr val="4FD093"/>
            </a:solidFill>
            <a:ln w="15875" cap="flat" cmpd="sng" algn="ctr">
              <a:solidFill>
                <a:srgbClr val="4FD093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Tw Cen MT" panose="020B0602020104020603"/>
                <a:ea typeface="+mn-ea"/>
                <a:cs typeface="+mn-cs"/>
              </a:endParaRPr>
            </a:p>
          </p:txBody>
        </p:sp>
        <p:sp>
          <p:nvSpPr>
            <p:cNvPr id="14" name="Rounded Rectangle 12">
              <a:extLst>
                <a:ext uri="{FF2B5EF4-FFF2-40B4-BE49-F238E27FC236}">
                  <a16:creationId xmlns:a16="http://schemas.microsoft.com/office/drawing/2014/main" id="{5E9124D9-C31A-B566-3C06-92A12A7E264F}"/>
                </a:ext>
              </a:extLst>
            </p:cNvPr>
            <p:cNvSpPr/>
            <p:nvPr/>
          </p:nvSpPr>
          <p:spPr>
            <a:xfrm>
              <a:off x="9459786" y="5164791"/>
              <a:ext cx="2099256" cy="589692"/>
            </a:xfrm>
            <a:prstGeom prst="roundRect">
              <a:avLst/>
            </a:prstGeom>
            <a:solidFill>
              <a:schemeClr val="accent4">
                <a:lumMod val="60000"/>
                <a:lumOff val="40000"/>
              </a:schemeClr>
            </a:solidFill>
            <a:ln w="15875" cap="flat" cmpd="sng" algn="ctr">
              <a:solidFill>
                <a:srgbClr val="DDC855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i="1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w Cen MT" panose="020B0602020104020603"/>
                </a:rPr>
                <a:t>AXI VIP</a:t>
              </a:r>
            </a:p>
          </p:txBody>
        </p:sp>
        <p:sp>
          <p:nvSpPr>
            <p:cNvPr id="15" name="Right Arrow 13">
              <a:extLst>
                <a:ext uri="{FF2B5EF4-FFF2-40B4-BE49-F238E27FC236}">
                  <a16:creationId xmlns:a16="http://schemas.microsoft.com/office/drawing/2014/main" id="{183C4FF3-050A-2A7B-922D-63A7D10E9E09}"/>
                </a:ext>
              </a:extLst>
            </p:cNvPr>
            <p:cNvSpPr/>
            <p:nvPr/>
          </p:nvSpPr>
          <p:spPr>
            <a:xfrm flipH="1">
              <a:off x="7884421" y="5278694"/>
              <a:ext cx="1101934" cy="473772"/>
            </a:xfrm>
            <a:prstGeom prst="rightArrow">
              <a:avLst/>
            </a:prstGeom>
            <a:solidFill>
              <a:srgbClr val="4FD093"/>
            </a:solidFill>
            <a:ln w="15875" cap="flat" cmpd="sng" algn="ctr">
              <a:solidFill>
                <a:srgbClr val="4FD093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Tw Cen MT" panose="020B0602020104020603"/>
                <a:ea typeface="+mn-ea"/>
                <a:cs typeface="+mn-cs"/>
              </a:endParaRPr>
            </a:p>
          </p:txBody>
        </p:sp>
        <p:sp>
          <p:nvSpPr>
            <p:cNvPr id="16" name="Rounded Rectangle 14">
              <a:extLst>
                <a:ext uri="{FF2B5EF4-FFF2-40B4-BE49-F238E27FC236}">
                  <a16:creationId xmlns:a16="http://schemas.microsoft.com/office/drawing/2014/main" id="{127E9C74-F853-1125-FF81-AC12D43F7983}"/>
                </a:ext>
              </a:extLst>
            </p:cNvPr>
            <p:cNvSpPr/>
            <p:nvPr/>
          </p:nvSpPr>
          <p:spPr>
            <a:xfrm>
              <a:off x="5763741" y="5252372"/>
              <a:ext cx="2099256" cy="589692"/>
            </a:xfrm>
            <a:prstGeom prst="roundRect">
              <a:avLst/>
            </a:prstGeom>
            <a:solidFill>
              <a:srgbClr val="E78045">
                <a:lumMod val="75000"/>
              </a:srgbClr>
            </a:solidFill>
            <a:ln w="158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w Cen MT" panose="020B0602020104020603"/>
                </a:rPr>
                <a:t>Monitor.txt </a:t>
              </a:r>
            </a:p>
          </p:txBody>
        </p:sp>
        <p:sp>
          <p:nvSpPr>
            <p:cNvPr id="17" name="Rounded Rectangle 15">
              <a:extLst>
                <a:ext uri="{FF2B5EF4-FFF2-40B4-BE49-F238E27FC236}">
                  <a16:creationId xmlns:a16="http://schemas.microsoft.com/office/drawing/2014/main" id="{FF537E8C-12D7-D86A-756E-F56C9E121C0E}"/>
                </a:ext>
              </a:extLst>
            </p:cNvPr>
            <p:cNvSpPr/>
            <p:nvPr/>
          </p:nvSpPr>
          <p:spPr>
            <a:xfrm>
              <a:off x="9486404" y="2772905"/>
              <a:ext cx="2099256" cy="589692"/>
            </a:xfrm>
            <a:prstGeom prst="roundRect">
              <a:avLst/>
            </a:prstGeom>
            <a:solidFill>
              <a:srgbClr val="E78045">
                <a:lumMod val="75000"/>
              </a:srgbClr>
            </a:solidFill>
            <a:ln w="3492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w Cen MT" panose="020B0602020104020603"/>
                </a:rPr>
                <a:t>vcd.sv</a:t>
              </a:r>
            </a:p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w Cen MT" panose="020B0602020104020603"/>
                </a:rPr>
                <a:t>module</a:t>
              </a:r>
            </a:p>
          </p:txBody>
        </p:sp>
        <p:sp>
          <p:nvSpPr>
            <p:cNvPr id="18" name="Rounded Rectangle 16">
              <a:extLst>
                <a:ext uri="{FF2B5EF4-FFF2-40B4-BE49-F238E27FC236}">
                  <a16:creationId xmlns:a16="http://schemas.microsoft.com/office/drawing/2014/main" id="{6DDC5C63-CCBE-DEF0-55D4-0B822855BBBB}"/>
                </a:ext>
              </a:extLst>
            </p:cNvPr>
            <p:cNvSpPr/>
            <p:nvPr/>
          </p:nvSpPr>
          <p:spPr>
            <a:xfrm>
              <a:off x="9620423" y="2851193"/>
              <a:ext cx="2099256" cy="589692"/>
            </a:xfrm>
            <a:prstGeom prst="roundRect">
              <a:avLst/>
            </a:prstGeom>
            <a:solidFill>
              <a:srgbClr val="E78045">
                <a:lumMod val="75000"/>
              </a:srgbClr>
            </a:solidFill>
            <a:ln w="3492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w Cen MT" panose="020B0602020104020603"/>
                </a:rPr>
                <a:t>vcd.sv</a:t>
              </a:r>
            </a:p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w Cen MT" panose="020B0602020104020603"/>
                </a:rPr>
                <a:t>module</a:t>
              </a:r>
            </a:p>
          </p:txBody>
        </p:sp>
        <p:sp>
          <p:nvSpPr>
            <p:cNvPr id="19" name="Rounded Rectangle 17">
              <a:extLst>
                <a:ext uri="{FF2B5EF4-FFF2-40B4-BE49-F238E27FC236}">
                  <a16:creationId xmlns:a16="http://schemas.microsoft.com/office/drawing/2014/main" id="{C159B49B-17D6-B2DC-93DD-555932099433}"/>
                </a:ext>
              </a:extLst>
            </p:cNvPr>
            <p:cNvSpPr/>
            <p:nvPr/>
          </p:nvSpPr>
          <p:spPr>
            <a:xfrm>
              <a:off x="9748744" y="2937825"/>
              <a:ext cx="2099256" cy="589692"/>
            </a:xfrm>
            <a:prstGeom prst="roundRect">
              <a:avLst/>
            </a:prstGeom>
            <a:solidFill>
              <a:srgbClr val="E78045">
                <a:lumMod val="75000"/>
              </a:srgbClr>
            </a:solidFill>
            <a:ln w="3492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600" kern="0" dirty="0">
                  <a:latin typeface="Tw Cen MT" panose="020B0602020104020603"/>
                </a:rPr>
                <a:t>Stimulus from VCD</a:t>
              </a:r>
              <a:endParaRPr kumimoji="0" lang="en-US" sz="16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w Cen MT" panose="020B0602020104020603"/>
              </a:endParaRPr>
            </a:p>
          </p:txBody>
        </p:sp>
        <p:sp>
          <p:nvSpPr>
            <p:cNvPr id="20" name="Rounded Rectangle 18">
              <a:extLst>
                <a:ext uri="{FF2B5EF4-FFF2-40B4-BE49-F238E27FC236}">
                  <a16:creationId xmlns:a16="http://schemas.microsoft.com/office/drawing/2014/main" id="{60B3D3F3-4D38-1995-9F9D-FFD0FA2C3A2E}"/>
                </a:ext>
              </a:extLst>
            </p:cNvPr>
            <p:cNvSpPr/>
            <p:nvPr/>
          </p:nvSpPr>
          <p:spPr>
            <a:xfrm>
              <a:off x="5656569" y="5393294"/>
              <a:ext cx="2099256" cy="589692"/>
            </a:xfrm>
            <a:prstGeom prst="roundRect">
              <a:avLst/>
            </a:prstGeom>
            <a:solidFill>
              <a:srgbClr val="E78045">
                <a:lumMod val="75000"/>
              </a:srgbClr>
            </a:solidFill>
            <a:ln w="158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w Cen MT" panose="020B0602020104020603"/>
                </a:rPr>
                <a:t>Monitor.txt </a:t>
              </a:r>
            </a:p>
          </p:txBody>
        </p:sp>
        <p:sp>
          <p:nvSpPr>
            <p:cNvPr id="21" name="Rounded Rectangle 19">
              <a:extLst>
                <a:ext uri="{FF2B5EF4-FFF2-40B4-BE49-F238E27FC236}">
                  <a16:creationId xmlns:a16="http://schemas.microsoft.com/office/drawing/2014/main" id="{6F04CB00-A35C-6615-7722-AA400B84B706}"/>
                </a:ext>
              </a:extLst>
            </p:cNvPr>
            <p:cNvSpPr/>
            <p:nvPr/>
          </p:nvSpPr>
          <p:spPr>
            <a:xfrm>
              <a:off x="5447577" y="5527220"/>
              <a:ext cx="2099256" cy="589692"/>
            </a:xfrm>
            <a:prstGeom prst="roundRect">
              <a:avLst/>
            </a:prstGeom>
            <a:solidFill>
              <a:srgbClr val="E78045">
                <a:lumMod val="75000"/>
              </a:srgbClr>
            </a:solidFill>
            <a:ln w="158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w Cen MT" panose="020B0602020104020603"/>
                </a:rPr>
                <a:t>Monitor</a:t>
              </a:r>
              <a:r>
                <a:rPr kumimoji="0" lang="en-US" sz="1600" i="0" u="none" strike="noStrike" kern="0" cap="none" spc="0" normalizeH="0" noProof="0" dirty="0">
                  <a:ln>
                    <a:noFill/>
                  </a:ln>
                  <a:effectLst/>
                  <a:uLnTx/>
                  <a:uFillTx/>
                  <a:latin typeface="Tw Cen MT" panose="020B0602020104020603"/>
                </a:rPr>
                <a:t> output</a:t>
              </a:r>
              <a:endParaRPr kumimoji="0" lang="en-US" sz="16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w Cen MT" panose="020B0602020104020603"/>
              </a:endParaRPr>
            </a:p>
          </p:txBody>
        </p:sp>
        <p:sp>
          <p:nvSpPr>
            <p:cNvPr id="22" name="Right Arrow 20">
              <a:extLst>
                <a:ext uri="{FF2B5EF4-FFF2-40B4-BE49-F238E27FC236}">
                  <a16:creationId xmlns:a16="http://schemas.microsoft.com/office/drawing/2014/main" id="{F6D57AD4-155C-2CE7-25F7-F37F25319F7A}"/>
                </a:ext>
              </a:extLst>
            </p:cNvPr>
            <p:cNvSpPr/>
            <p:nvPr/>
          </p:nvSpPr>
          <p:spPr>
            <a:xfrm rot="5400000">
              <a:off x="6849527" y="2232565"/>
              <a:ext cx="189312" cy="138917"/>
            </a:xfrm>
            <a:prstGeom prst="rightArrow">
              <a:avLst/>
            </a:prstGeom>
            <a:solidFill>
              <a:srgbClr val="4FD093"/>
            </a:solidFill>
            <a:ln w="15875" cap="flat" cmpd="sng" algn="ctr">
              <a:solidFill>
                <a:srgbClr val="4FD093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Tw Cen MT" panose="020B0602020104020603"/>
                <a:ea typeface="+mn-ea"/>
                <a:cs typeface="+mn-cs"/>
              </a:endParaRPr>
            </a:p>
          </p:txBody>
        </p:sp>
        <p:sp>
          <p:nvSpPr>
            <p:cNvPr id="23" name="Rounded Rectangle 21">
              <a:extLst>
                <a:ext uri="{FF2B5EF4-FFF2-40B4-BE49-F238E27FC236}">
                  <a16:creationId xmlns:a16="http://schemas.microsoft.com/office/drawing/2014/main" id="{FE1F6597-18E2-3C6A-20D0-03722864084D}"/>
                </a:ext>
              </a:extLst>
            </p:cNvPr>
            <p:cNvSpPr/>
            <p:nvPr/>
          </p:nvSpPr>
          <p:spPr>
            <a:xfrm>
              <a:off x="3087708" y="4857156"/>
              <a:ext cx="2035926" cy="1950333"/>
            </a:xfrm>
            <a:prstGeom prst="round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w Cen MT" panose="020B0602020104020603"/>
                  <a:ea typeface="+mn-ea"/>
                  <a:cs typeface="+mn-cs"/>
                </a:rPr>
                <a:t>Data extraction</a:t>
              </a:r>
            </a:p>
          </p:txBody>
        </p:sp>
        <p:sp>
          <p:nvSpPr>
            <p:cNvPr id="24" name="Left Arrow 22">
              <a:extLst>
                <a:ext uri="{FF2B5EF4-FFF2-40B4-BE49-F238E27FC236}">
                  <a16:creationId xmlns:a16="http://schemas.microsoft.com/office/drawing/2014/main" id="{4B049A5C-F902-E7CD-6D8A-76A8FFCE8326}"/>
                </a:ext>
              </a:extLst>
            </p:cNvPr>
            <p:cNvSpPr/>
            <p:nvPr/>
          </p:nvSpPr>
          <p:spPr>
            <a:xfrm>
              <a:off x="5094122" y="5733965"/>
              <a:ext cx="348252" cy="230520"/>
            </a:xfrm>
            <a:prstGeom prst="leftArrow">
              <a:avLst/>
            </a:prstGeom>
            <a:solidFill>
              <a:srgbClr val="4FD093"/>
            </a:solidFill>
            <a:ln w="15875" cap="flat" cmpd="sng" algn="ctr">
              <a:solidFill>
                <a:srgbClr val="4FD093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Tw Cen MT" panose="020B0602020104020603"/>
                <a:ea typeface="+mn-ea"/>
                <a:cs typeface="+mn-cs"/>
              </a:endParaRPr>
            </a:p>
          </p:txBody>
        </p:sp>
        <p:sp>
          <p:nvSpPr>
            <p:cNvPr id="25" name="Left Arrow 23">
              <a:extLst>
                <a:ext uri="{FF2B5EF4-FFF2-40B4-BE49-F238E27FC236}">
                  <a16:creationId xmlns:a16="http://schemas.microsoft.com/office/drawing/2014/main" id="{AB9C45F5-287A-113B-7B2F-A733CD7C2093}"/>
                </a:ext>
              </a:extLst>
            </p:cNvPr>
            <p:cNvSpPr/>
            <p:nvPr/>
          </p:nvSpPr>
          <p:spPr>
            <a:xfrm>
              <a:off x="2698200" y="5733965"/>
              <a:ext cx="368083" cy="230520"/>
            </a:xfrm>
            <a:prstGeom prst="leftArrow">
              <a:avLst/>
            </a:prstGeom>
            <a:solidFill>
              <a:srgbClr val="4FD093"/>
            </a:solidFill>
            <a:ln w="15875" cap="flat" cmpd="sng" algn="ctr">
              <a:solidFill>
                <a:srgbClr val="4FD093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Tw Cen MT" panose="020B0602020104020603"/>
                <a:ea typeface="+mn-ea"/>
                <a:cs typeface="+mn-cs"/>
              </a:endParaRPr>
            </a:p>
          </p:txBody>
        </p:sp>
        <p:sp>
          <p:nvSpPr>
            <p:cNvPr id="26" name="Rounded Rectangle 24">
              <a:extLst>
                <a:ext uri="{FF2B5EF4-FFF2-40B4-BE49-F238E27FC236}">
                  <a16:creationId xmlns:a16="http://schemas.microsoft.com/office/drawing/2014/main" id="{7AD83A43-00D3-2B7C-70EF-036BD939A654}"/>
                </a:ext>
              </a:extLst>
            </p:cNvPr>
            <p:cNvSpPr/>
            <p:nvPr/>
          </p:nvSpPr>
          <p:spPr>
            <a:xfrm>
              <a:off x="1688799" y="5636859"/>
              <a:ext cx="1009402" cy="424732"/>
            </a:xfrm>
            <a:prstGeom prst="roundRect">
              <a:avLst/>
            </a:prstGeom>
            <a:solidFill>
              <a:srgbClr val="00B050"/>
            </a:solidFill>
            <a:ln w="15875" cap="flat" cmpd="sng" algn="ctr">
              <a:solidFill>
                <a:sysClr val="window" lastClr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w Cen MT" panose="020B0602020104020603"/>
                  <a:ea typeface="+mn-ea"/>
                  <a:cs typeface="+mn-cs"/>
                </a:rPr>
                <a:t>.xls file</a:t>
              </a:r>
            </a:p>
          </p:txBody>
        </p:sp>
        <p:sp>
          <p:nvSpPr>
            <p:cNvPr id="27" name="Striped Right Arrow 25">
              <a:extLst>
                <a:ext uri="{FF2B5EF4-FFF2-40B4-BE49-F238E27FC236}">
                  <a16:creationId xmlns:a16="http://schemas.microsoft.com/office/drawing/2014/main" id="{54ED5504-E47C-C719-43D4-E3F6FB2C84A8}"/>
                </a:ext>
              </a:extLst>
            </p:cNvPr>
            <p:cNvSpPr/>
            <p:nvPr/>
          </p:nvSpPr>
          <p:spPr>
            <a:xfrm>
              <a:off x="975829" y="1587738"/>
              <a:ext cx="763147" cy="484632"/>
            </a:xfrm>
            <a:prstGeom prst="stripedRightArrow">
              <a:avLst/>
            </a:prstGeom>
            <a:solidFill>
              <a:sysClr val="window" lastClr="FFFFFF"/>
            </a:solidFill>
            <a:ln w="15875" cap="flat" cmpd="sng" algn="ctr">
              <a:solidFill>
                <a:sysClr val="windowText" lastClr="000000">
                  <a:shade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Tw Cen MT" panose="020B0602020104020603"/>
                <a:ea typeface="+mn-ea"/>
                <a:cs typeface="+mn-cs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91475C56-B5C6-733C-BAD0-DF336B7C4529}"/>
                </a:ext>
              </a:extLst>
            </p:cNvPr>
            <p:cNvSpPr txBox="1"/>
            <p:nvPr/>
          </p:nvSpPr>
          <p:spPr>
            <a:xfrm>
              <a:off x="969823" y="1060538"/>
              <a:ext cx="1040636" cy="3938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00"/>
              <a:r>
                <a:rPr lang="en-US" sz="1600" dirty="0">
                  <a:latin typeface="Tw Cen MT" panose="020B0602020104020603"/>
                </a:rPr>
                <a:t>LEVEL-1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15AC4266-7931-A987-31C6-027D3358EE49}"/>
                </a:ext>
              </a:extLst>
            </p:cNvPr>
            <p:cNvSpPr txBox="1"/>
            <p:nvPr/>
          </p:nvSpPr>
          <p:spPr>
            <a:xfrm>
              <a:off x="907737" y="4904642"/>
              <a:ext cx="1040635" cy="3938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00"/>
              <a:r>
                <a:rPr lang="en-US" sz="1600" dirty="0">
                  <a:latin typeface="Tw Cen MT" panose="020B0602020104020603"/>
                </a:rPr>
                <a:t>LEVEL-3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41B140D7-D07E-6E26-0A4F-3770B050255B}"/>
                </a:ext>
              </a:extLst>
            </p:cNvPr>
            <p:cNvSpPr txBox="1"/>
            <p:nvPr/>
          </p:nvSpPr>
          <p:spPr>
            <a:xfrm>
              <a:off x="907737" y="3384254"/>
              <a:ext cx="1040636" cy="3938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00"/>
              <a:r>
                <a:rPr lang="en-US" sz="1600" dirty="0">
                  <a:latin typeface="Tw Cen MT" panose="020B0602020104020603"/>
                </a:rPr>
                <a:t>LEVEL-2</a:t>
              </a:r>
            </a:p>
          </p:txBody>
        </p:sp>
        <p:sp>
          <p:nvSpPr>
            <p:cNvPr id="31" name="Striped Right Arrow 29">
              <a:extLst>
                <a:ext uri="{FF2B5EF4-FFF2-40B4-BE49-F238E27FC236}">
                  <a16:creationId xmlns:a16="http://schemas.microsoft.com/office/drawing/2014/main" id="{178160E2-3998-937F-BC74-EBA6E14D8DA3}"/>
                </a:ext>
              </a:extLst>
            </p:cNvPr>
            <p:cNvSpPr/>
            <p:nvPr/>
          </p:nvSpPr>
          <p:spPr>
            <a:xfrm>
              <a:off x="976641" y="3828759"/>
              <a:ext cx="763147" cy="484632"/>
            </a:xfrm>
            <a:prstGeom prst="stripedRightArrow">
              <a:avLst/>
            </a:prstGeom>
            <a:solidFill>
              <a:sysClr val="window" lastClr="FFFFFF"/>
            </a:solidFill>
            <a:ln w="15875" cap="flat" cmpd="sng" algn="ctr">
              <a:solidFill>
                <a:sysClr val="windowText" lastClr="000000">
                  <a:shade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Tw Cen MT" panose="020B0602020104020603"/>
                <a:ea typeface="+mn-ea"/>
                <a:cs typeface="+mn-cs"/>
              </a:endParaRPr>
            </a:p>
          </p:txBody>
        </p:sp>
        <p:sp>
          <p:nvSpPr>
            <p:cNvPr id="32" name="Striped Right Arrow 30">
              <a:extLst>
                <a:ext uri="{FF2B5EF4-FFF2-40B4-BE49-F238E27FC236}">
                  <a16:creationId xmlns:a16="http://schemas.microsoft.com/office/drawing/2014/main" id="{23EEC731-DBBC-E338-58F4-5C7105A60A07}"/>
                </a:ext>
              </a:extLst>
            </p:cNvPr>
            <p:cNvSpPr/>
            <p:nvPr/>
          </p:nvSpPr>
          <p:spPr>
            <a:xfrm>
              <a:off x="956658" y="5240695"/>
              <a:ext cx="763147" cy="484632"/>
            </a:xfrm>
            <a:prstGeom prst="stripedRightArrow">
              <a:avLst/>
            </a:prstGeom>
            <a:solidFill>
              <a:sysClr val="window" lastClr="FFFFFF"/>
            </a:solidFill>
            <a:ln w="15875" cap="flat" cmpd="sng" algn="ctr">
              <a:solidFill>
                <a:sysClr val="windowText" lastClr="000000">
                  <a:shade val="50000"/>
                </a:sys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Tw Cen MT" panose="020B0602020104020603"/>
                <a:ea typeface="+mn-ea"/>
                <a:cs typeface="+mn-cs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F9482CD5-C535-5677-3BC1-75C8B190A515}"/>
                </a:ext>
              </a:extLst>
            </p:cNvPr>
            <p:cNvSpPr txBox="1"/>
            <p:nvPr/>
          </p:nvSpPr>
          <p:spPr>
            <a:xfrm>
              <a:off x="9576532" y="2364074"/>
              <a:ext cx="1359172" cy="3580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00"/>
              <a:r>
                <a:rPr lang="en-US" sz="1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w Cen MT" panose="020B0602020104020603"/>
                </a:rPr>
                <a:t>Test Bench</a:t>
              </a:r>
            </a:p>
          </p:txBody>
        </p:sp>
        <p:sp>
          <p:nvSpPr>
            <p:cNvPr id="34" name="Rounded Rectangle 32">
              <a:extLst>
                <a:ext uri="{FF2B5EF4-FFF2-40B4-BE49-F238E27FC236}">
                  <a16:creationId xmlns:a16="http://schemas.microsoft.com/office/drawing/2014/main" id="{46F8D302-2EB6-D9CE-AEDA-75340388A073}"/>
                </a:ext>
              </a:extLst>
            </p:cNvPr>
            <p:cNvSpPr/>
            <p:nvPr/>
          </p:nvSpPr>
          <p:spPr>
            <a:xfrm>
              <a:off x="9576532" y="5317191"/>
              <a:ext cx="2099256" cy="589692"/>
            </a:xfrm>
            <a:prstGeom prst="roundRect">
              <a:avLst/>
            </a:prstGeom>
            <a:solidFill>
              <a:schemeClr val="accent4">
                <a:lumMod val="60000"/>
                <a:lumOff val="40000"/>
              </a:schemeClr>
            </a:solidFill>
            <a:ln w="15875" cap="flat" cmpd="sng" algn="ctr">
              <a:solidFill>
                <a:srgbClr val="DDC855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i="1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w Cen MT" panose="020B0602020104020603"/>
                </a:rPr>
                <a:t>AXI VIP</a:t>
              </a:r>
            </a:p>
          </p:txBody>
        </p:sp>
        <p:sp>
          <p:nvSpPr>
            <p:cNvPr id="35" name="Rounded Rectangle 33">
              <a:extLst>
                <a:ext uri="{FF2B5EF4-FFF2-40B4-BE49-F238E27FC236}">
                  <a16:creationId xmlns:a16="http://schemas.microsoft.com/office/drawing/2014/main" id="{7C7C7FB5-F8D2-31E7-2C4E-83760B5A5B83}"/>
                </a:ext>
              </a:extLst>
            </p:cNvPr>
            <p:cNvSpPr/>
            <p:nvPr/>
          </p:nvSpPr>
          <p:spPr>
            <a:xfrm>
              <a:off x="9728056" y="5467853"/>
              <a:ext cx="2099256" cy="589692"/>
            </a:xfrm>
            <a:prstGeom prst="roundRect">
              <a:avLst/>
            </a:prstGeom>
            <a:solidFill>
              <a:schemeClr val="accent4">
                <a:lumMod val="60000"/>
                <a:lumOff val="40000"/>
              </a:schemeClr>
            </a:solidFill>
            <a:ln w="15875" cap="flat" cmpd="sng" algn="ctr">
              <a:solidFill>
                <a:srgbClr val="DDC855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i="1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Tw Cen MT" panose="020B0602020104020603"/>
                </a:rPr>
                <a:t>AXI VIP</a:t>
              </a:r>
            </a:p>
          </p:txBody>
        </p:sp>
        <p:sp>
          <p:nvSpPr>
            <p:cNvPr id="36" name="Flowchart: Connector 35">
              <a:extLst>
                <a:ext uri="{FF2B5EF4-FFF2-40B4-BE49-F238E27FC236}">
                  <a16:creationId xmlns:a16="http://schemas.microsoft.com/office/drawing/2014/main" id="{FBEAC69C-00E9-ACF3-4356-7CD9E2F1EC98}"/>
                </a:ext>
              </a:extLst>
            </p:cNvPr>
            <p:cNvSpPr/>
            <p:nvPr/>
          </p:nvSpPr>
          <p:spPr>
            <a:xfrm>
              <a:off x="9486404" y="200695"/>
              <a:ext cx="151524" cy="199846"/>
            </a:xfrm>
            <a:prstGeom prst="flowChartConnector">
              <a:avLst/>
            </a:prstGeom>
            <a:solidFill>
              <a:schemeClr val="accent1">
                <a:lumMod val="75000"/>
              </a:schemeClr>
            </a:solidFill>
            <a:ln w="15875" cap="flat" cmpd="sng" algn="ctr">
              <a:solidFill>
                <a:srgbClr val="4FD093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Tw Cen MT" panose="020B0602020104020603"/>
                <a:ea typeface="+mn-ea"/>
                <a:cs typeface="+mn-cs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D123D7A9-932E-7AE6-1F9C-BDF06122C63A}"/>
                </a:ext>
              </a:extLst>
            </p:cNvPr>
            <p:cNvSpPr txBox="1"/>
            <p:nvPr/>
          </p:nvSpPr>
          <p:spPr>
            <a:xfrm>
              <a:off x="9728057" y="102519"/>
              <a:ext cx="1687720" cy="3580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00"/>
              <a:r>
                <a:rPr lang="en-US" sz="1400" dirty="0">
                  <a:latin typeface="Tw Cen MT" panose="020B0602020104020603"/>
                </a:rPr>
                <a:t>Inputs</a:t>
              </a:r>
            </a:p>
          </p:txBody>
        </p:sp>
        <p:sp>
          <p:nvSpPr>
            <p:cNvPr id="38" name="Flowchart: Connector 37">
              <a:extLst>
                <a:ext uri="{FF2B5EF4-FFF2-40B4-BE49-F238E27FC236}">
                  <a16:creationId xmlns:a16="http://schemas.microsoft.com/office/drawing/2014/main" id="{D62523CE-1E43-A8C2-A61C-90E580C33BED}"/>
                </a:ext>
              </a:extLst>
            </p:cNvPr>
            <p:cNvSpPr/>
            <p:nvPr/>
          </p:nvSpPr>
          <p:spPr>
            <a:xfrm>
              <a:off x="9486404" y="572741"/>
              <a:ext cx="151524" cy="199846"/>
            </a:xfrm>
            <a:prstGeom prst="flowChartConnector">
              <a:avLst/>
            </a:prstGeom>
            <a:solidFill>
              <a:srgbClr val="00B050"/>
            </a:solidFill>
            <a:ln w="15875" cap="flat" cmpd="sng" algn="ctr">
              <a:solidFill>
                <a:srgbClr val="4FD093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Tw Cen MT" panose="020B0602020104020603"/>
                <a:ea typeface="+mn-ea"/>
                <a:cs typeface="+mn-cs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95902634-7982-AC5D-7BFD-E61BD63900D6}"/>
                </a:ext>
              </a:extLst>
            </p:cNvPr>
            <p:cNvSpPr txBox="1"/>
            <p:nvPr/>
          </p:nvSpPr>
          <p:spPr>
            <a:xfrm>
              <a:off x="9696526" y="453582"/>
              <a:ext cx="1225031" cy="3580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00"/>
              <a:r>
                <a:rPr lang="en-US" sz="1400" dirty="0">
                  <a:latin typeface="Tw Cen MT" panose="020B0602020104020603"/>
                </a:rPr>
                <a:t>Outputs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56599C4B-977A-29AB-D789-878B6F5D942D}"/>
                </a:ext>
              </a:extLst>
            </p:cNvPr>
            <p:cNvSpPr txBox="1"/>
            <p:nvPr/>
          </p:nvSpPr>
          <p:spPr>
            <a:xfrm flipH="1">
              <a:off x="9794463" y="4623089"/>
              <a:ext cx="1764579" cy="4296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/>
              <a:r>
                <a:rPr lang="en-US" sz="1600" dirty="0">
                  <a:latin typeface="Tw Cen MT" panose="020B0602020104020603"/>
                </a:rPr>
                <a:t>TB</a:t>
              </a:r>
              <a:r>
                <a:rPr lang="en-US" dirty="0">
                  <a:latin typeface="Tw Cen MT" panose="020B0602020104020603"/>
                </a:rPr>
                <a:t> class</a:t>
              </a:r>
            </a:p>
          </p:txBody>
        </p:sp>
        <p:sp>
          <p:nvSpPr>
            <p:cNvPr id="41" name="Up-Down Arrow 39">
              <a:extLst>
                <a:ext uri="{FF2B5EF4-FFF2-40B4-BE49-F238E27FC236}">
                  <a16:creationId xmlns:a16="http://schemas.microsoft.com/office/drawing/2014/main" id="{D2DA4F81-9890-4F0E-BF95-7605ED9BEFDD}"/>
                </a:ext>
              </a:extLst>
            </p:cNvPr>
            <p:cNvSpPr/>
            <p:nvPr/>
          </p:nvSpPr>
          <p:spPr>
            <a:xfrm>
              <a:off x="10446519" y="3513259"/>
              <a:ext cx="250795" cy="970549"/>
            </a:xfrm>
            <a:prstGeom prst="upDownArrow">
              <a:avLst/>
            </a:prstGeom>
            <a:solidFill>
              <a:srgbClr val="4FD093"/>
            </a:solidFill>
            <a:ln w="15875" cap="flat" cmpd="sng" algn="ctr">
              <a:solidFill>
                <a:srgbClr val="4FD093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w Cen MT" panose="020B0602020104020603"/>
                <a:ea typeface="+mn-ea"/>
                <a:cs typeface="+mn-cs"/>
              </a:endParaRPr>
            </a:p>
          </p:txBody>
        </p:sp>
        <p:sp>
          <p:nvSpPr>
            <p:cNvPr id="42" name="Up-Down Arrow 40">
              <a:extLst>
                <a:ext uri="{FF2B5EF4-FFF2-40B4-BE49-F238E27FC236}">
                  <a16:creationId xmlns:a16="http://schemas.microsoft.com/office/drawing/2014/main" id="{AAB9ACAF-934A-0C1A-D6FA-DFE387A652CC}"/>
                </a:ext>
              </a:extLst>
            </p:cNvPr>
            <p:cNvSpPr/>
            <p:nvPr/>
          </p:nvSpPr>
          <p:spPr>
            <a:xfrm>
              <a:off x="10536032" y="3525540"/>
              <a:ext cx="250795" cy="970549"/>
            </a:xfrm>
            <a:prstGeom prst="upDownArrow">
              <a:avLst/>
            </a:prstGeom>
            <a:solidFill>
              <a:srgbClr val="4FD093"/>
            </a:solidFill>
            <a:ln w="15875" cap="flat" cmpd="sng" algn="ctr">
              <a:solidFill>
                <a:srgbClr val="4FD093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w Cen MT" panose="020B0602020104020603"/>
                <a:ea typeface="+mn-ea"/>
                <a:cs typeface="+mn-cs"/>
              </a:endParaRPr>
            </a:p>
          </p:txBody>
        </p:sp>
        <p:sp>
          <p:nvSpPr>
            <p:cNvPr id="43" name="Up-Down Arrow 41">
              <a:extLst>
                <a:ext uri="{FF2B5EF4-FFF2-40B4-BE49-F238E27FC236}">
                  <a16:creationId xmlns:a16="http://schemas.microsoft.com/office/drawing/2014/main" id="{B073FBE2-B1C4-675E-6B40-E5B45C742306}"/>
                </a:ext>
              </a:extLst>
            </p:cNvPr>
            <p:cNvSpPr/>
            <p:nvPr/>
          </p:nvSpPr>
          <p:spPr>
            <a:xfrm>
              <a:off x="10649719" y="3537821"/>
              <a:ext cx="250795" cy="970549"/>
            </a:xfrm>
            <a:prstGeom prst="upDownArrow">
              <a:avLst/>
            </a:prstGeom>
            <a:solidFill>
              <a:srgbClr val="4FD093"/>
            </a:solidFill>
            <a:ln w="15875" cap="flat" cmpd="sng" algn="ctr">
              <a:solidFill>
                <a:srgbClr val="4FD093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Tw Cen MT" panose="020B0602020104020603"/>
                <a:ea typeface="+mn-ea"/>
                <a:cs typeface="+mn-cs"/>
              </a:endParaRPr>
            </a:p>
          </p:txBody>
        </p:sp>
        <p:sp>
          <p:nvSpPr>
            <p:cNvPr id="44" name="Right Arrow 42">
              <a:extLst>
                <a:ext uri="{FF2B5EF4-FFF2-40B4-BE49-F238E27FC236}">
                  <a16:creationId xmlns:a16="http://schemas.microsoft.com/office/drawing/2014/main" id="{CDD5B971-73BA-2323-FD4F-DB2EEC17BCBE}"/>
                </a:ext>
              </a:extLst>
            </p:cNvPr>
            <p:cNvSpPr/>
            <p:nvPr/>
          </p:nvSpPr>
          <p:spPr>
            <a:xfrm rot="5400000">
              <a:off x="6868079" y="3262897"/>
              <a:ext cx="189312" cy="138917"/>
            </a:xfrm>
            <a:prstGeom prst="rightArrow">
              <a:avLst/>
            </a:prstGeom>
            <a:solidFill>
              <a:srgbClr val="4FD093"/>
            </a:solidFill>
            <a:ln w="15875" cap="flat" cmpd="sng" algn="ctr">
              <a:solidFill>
                <a:srgbClr val="4FD093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i="0" u="none" strike="noStrike" kern="0" cap="none" spc="0" normalizeH="0" baseline="0" noProof="0">
                <a:ln>
                  <a:noFill/>
                </a:ln>
                <a:effectLst/>
                <a:uLnTx/>
                <a:uFillTx/>
                <a:latin typeface="Tw Cen MT" panose="020B0602020104020603"/>
                <a:ea typeface="+mn-ea"/>
                <a:cs typeface="+mn-cs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ACD85052-23AC-6FB4-8689-9BD059F05C2B}"/>
                </a:ext>
              </a:extLst>
            </p:cNvPr>
            <p:cNvSpPr txBox="1"/>
            <p:nvPr/>
          </p:nvSpPr>
          <p:spPr>
            <a:xfrm>
              <a:off x="9384814" y="1599154"/>
              <a:ext cx="2503076" cy="6802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457200"/>
              <a:r>
                <a:rPr lang="en-US" sz="16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w Cen MT" panose="020B0602020104020603"/>
                </a:rPr>
                <a:t>Intermediate generated Test Bench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788582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33ED5D-A24B-BE8C-3B6C-A34D44D8B0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8357" y="-63500"/>
            <a:ext cx="11608903" cy="1325563"/>
          </a:xfrm>
        </p:spPr>
        <p:txBody>
          <a:bodyPr/>
          <a:lstStyle/>
          <a:p>
            <a:r>
              <a:rPr lang="en-US" dirty="0"/>
              <a:t>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EED011-2B87-9735-48FD-0744884F109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68357" y="996951"/>
            <a:ext cx="11608903" cy="2393950"/>
          </a:xfrm>
        </p:spPr>
        <p:txBody>
          <a:bodyPr>
            <a:normAutofit/>
          </a:bodyPr>
          <a:lstStyle/>
          <a:p>
            <a:r>
              <a:rPr lang="en-US" sz="1800" dirty="0"/>
              <a:t>Debug Tool Deployment on a Sub-system level wave dump [8GB, 1 </a:t>
            </a:r>
            <a:r>
              <a:rPr lang="en-US" sz="1800" dirty="0" err="1"/>
              <a:t>ms</a:t>
            </a:r>
            <a:r>
              <a:rPr lang="en-US" sz="1800" dirty="0"/>
              <a:t> simulation time, multiple stages] where 5 AXI stages were traced over a time span of 20us</a:t>
            </a:r>
          </a:p>
          <a:p>
            <a:pPr lvl="1"/>
            <a:r>
              <a:rPr lang="en-US" sz="1600" dirty="0"/>
              <a:t>3 Minutes : The average time taken by the tool over 10 iterations</a:t>
            </a:r>
          </a:p>
          <a:p>
            <a:pPr lvl="1"/>
            <a:r>
              <a:rPr lang="en-US" sz="1600" dirty="0"/>
              <a:t>Extracted 1000+ AXI transactions</a:t>
            </a:r>
          </a:p>
          <a:p>
            <a:pPr lvl="1"/>
            <a:r>
              <a:rPr lang="en-US" sz="1600" dirty="0"/>
              <a:t>Much easier to point out the faulty transaction from a given list</a:t>
            </a:r>
          </a:p>
          <a:p>
            <a:pPr lvl="1"/>
            <a:r>
              <a:rPr lang="en-US" sz="1600" dirty="0"/>
              <a:t>Improvement factor [Average from a number of debug efforts]</a:t>
            </a:r>
          </a:p>
          <a:p>
            <a:pPr lvl="2"/>
            <a:r>
              <a:rPr lang="en-US" sz="1600" dirty="0">
                <a:solidFill>
                  <a:srgbClr val="00B050"/>
                </a:solidFill>
              </a:rPr>
              <a:t>3x-5x Improvement [Manual debug –&gt; 45-50 minutes; Tool –&gt; 10-15 minutes]</a:t>
            </a:r>
          </a:p>
          <a:p>
            <a:pPr lvl="2"/>
            <a:r>
              <a:rPr lang="en-US" sz="1600" dirty="0">
                <a:solidFill>
                  <a:srgbClr val="00B050"/>
                </a:solidFill>
              </a:rPr>
              <a:t>&gt;5x Improvement compared to interface monitors technique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72AB211-7DC4-A632-F0FB-6EA30C5127D1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007" y="3371388"/>
            <a:ext cx="10515601" cy="272089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606828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F813C1-93DB-700F-989E-428D33B446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8357" y="172105"/>
            <a:ext cx="11608903" cy="1325563"/>
          </a:xfrm>
        </p:spPr>
        <p:txBody>
          <a:bodyPr/>
          <a:lstStyle/>
          <a:p>
            <a:r>
              <a:rPr lang="en-US" dirty="0"/>
              <a:t>Conclusion/Summary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22A736-0606-71F6-BA9C-A8A7356CEA2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68357" y="1504018"/>
            <a:ext cx="11323568" cy="4197488"/>
          </a:xfrm>
        </p:spPr>
        <p:txBody>
          <a:bodyPr>
            <a:normAutofit fontScale="92500" lnSpcReduction="10000"/>
          </a:bodyPr>
          <a:lstStyle/>
          <a:p>
            <a:r>
              <a:rPr lang="en-US" sz="1900" dirty="0"/>
              <a:t>Tool Advantages: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1700" dirty="0"/>
              <a:t>Post simulation process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1700" dirty="0"/>
              <a:t>Selection of only required interfaces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1700" dirty="0"/>
              <a:t>Simulation run time is small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1700" dirty="0"/>
              <a:t>Transactions information in </a:t>
            </a:r>
            <a:r>
              <a:rPr lang="en-US" sz="1700" dirty="0" err="1"/>
              <a:t>xls</a:t>
            </a:r>
            <a:r>
              <a:rPr lang="en-US" sz="1700" dirty="0"/>
              <a:t> format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1700" dirty="0"/>
              <a:t>Analysis on higher abstraction level.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1700" dirty="0"/>
              <a:t>Performance Analysis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1700" dirty="0">
                <a:solidFill>
                  <a:srgbClr val="00B050"/>
                </a:solidFill>
              </a:rPr>
              <a:t>Protocol checking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1700" dirty="0">
                <a:solidFill>
                  <a:srgbClr val="00B050"/>
                </a:solidFill>
              </a:rPr>
              <a:t>Validity analysis w.r.t transaction attributes</a:t>
            </a:r>
          </a:p>
          <a:p>
            <a:pPr lvl="1">
              <a:buFont typeface="Wingdings" panose="05000000000000000000" pitchFamily="2" charset="2"/>
              <a:buChar char="q"/>
            </a:pPr>
            <a:r>
              <a:rPr lang="en-US" sz="1700" dirty="0">
                <a:solidFill>
                  <a:srgbClr val="00B050"/>
                </a:solidFill>
              </a:rPr>
              <a:t>Protocol agnostic: Can be extended for any protocol</a:t>
            </a:r>
          </a:p>
          <a:p>
            <a:r>
              <a:rPr lang="en-US" sz="1900" dirty="0">
                <a:cs typeface="Arial" panose="020B0604020202020204" pitchFamily="34" charset="0"/>
              </a:rPr>
              <a:t>Really helpful in real-time debugging application and saves a lot of man hours</a:t>
            </a:r>
          </a:p>
          <a:p>
            <a:r>
              <a:rPr lang="en-US" sz="1900" dirty="0">
                <a:cs typeface="Arial" panose="020B0604020202020204" pitchFamily="34" charset="0"/>
              </a:rPr>
              <a:t>Saved man hours in-turn can be invested in enriching DV quality by brainstorming corner case scenarios</a:t>
            </a:r>
          </a:p>
          <a:p>
            <a:r>
              <a:rPr lang="en-US" sz="1900" dirty="0">
                <a:cs typeface="Arial" panose="020B0604020202020204" pitchFamily="34" charset="0"/>
              </a:rPr>
              <a:t>With growing design complexity and completion in time to market where DV takes around 70% of overall chip cycle it becomes very essential to have robust and efficient DV methodology process and this tool supports in realizing this fact.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14092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7C21A7-922E-080D-71F5-4A479025A1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8566" y="2781300"/>
            <a:ext cx="2674868" cy="1081088"/>
          </a:xfrm>
        </p:spPr>
        <p:txBody>
          <a:bodyPr/>
          <a:lstStyle/>
          <a:p>
            <a:r>
              <a:rPr lang="en-US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26926268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DAC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A5DDEE"/>
      </a:accent1>
      <a:accent2>
        <a:srgbClr val="ED7D31"/>
      </a:accent2>
      <a:accent3>
        <a:srgbClr val="C2D833"/>
      </a:accent3>
      <a:accent4>
        <a:srgbClr val="BFDCE0"/>
      </a:accent4>
      <a:accent5>
        <a:srgbClr val="8CCDA3"/>
      </a:accent5>
      <a:accent6>
        <a:srgbClr val="3F97D3"/>
      </a:accent6>
      <a:hlink>
        <a:srgbClr val="0563C1"/>
      </a:hlink>
      <a:folHlink>
        <a:srgbClr val="954F72"/>
      </a:folHlink>
    </a:clrScheme>
    <a:fontScheme name="Franklin Gothic">
      <a:majorFont>
        <a:latin typeface="Franklin Gothic Medium" panose="020B0603020102020204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AC_988440-22_ConfPPT_R2.potx" id="{9454845F-F5A2-4B22-9F36-3424BE65FDE6}" vid="{ED07359C-1F2A-450E-9662-33E25CAA82C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DAC_988440-22_ConfPPT_R2</Template>
  <TotalTime>27</TotalTime>
  <Words>542</Words>
  <Application>Microsoft Office PowerPoint</Application>
  <PresentationFormat>Widescreen</PresentationFormat>
  <Paragraphs>91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</vt:lpstr>
      <vt:lpstr>Courier New</vt:lpstr>
      <vt:lpstr>Franklin Gothic Book</vt:lpstr>
      <vt:lpstr>Franklin Gothic Medium</vt:lpstr>
      <vt:lpstr>Tw Cen MT</vt:lpstr>
      <vt:lpstr>Wingdings</vt:lpstr>
      <vt:lpstr>Office Theme</vt:lpstr>
      <vt:lpstr>PowerPoint Presentation</vt:lpstr>
      <vt:lpstr>Debug Accelerator &amp; Performance Validator</vt:lpstr>
      <vt:lpstr>Motivation and Problem Statement</vt:lpstr>
      <vt:lpstr>Main Idea</vt:lpstr>
      <vt:lpstr>Tool Realization [For AXI Protocol]</vt:lpstr>
      <vt:lpstr>Results</vt:lpstr>
      <vt:lpstr>Conclusion/Summary</vt:lpstr>
      <vt:lpstr>Thank You</vt:lpstr>
    </vt:vector>
  </TitlesOfParts>
  <Company>SmithBucklin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Kolak, Alexis</dc:creator>
  <cp:lastModifiedBy>Goyal, Neha</cp:lastModifiedBy>
  <cp:revision>14</cp:revision>
  <dcterms:created xsi:type="dcterms:W3CDTF">2023-02-03T23:08:15Z</dcterms:created>
  <dcterms:modified xsi:type="dcterms:W3CDTF">2023-05-15T18:19:49Z</dcterms:modified>
</cp:coreProperties>
</file>